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_rels/notesSlide1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notesSlide11.xml" ContentType="application/vnd.openxmlformats-officedocument.presentationml.notes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4.png" ContentType="image/png"/>
  <Override PartName="/ppt/media/image13.png" ContentType="image/png"/>
  <Override PartName="/ppt/media/image12.png" ContentType="image/png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Layouts/slideLayout8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84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7.xml.rels" ContentType="application/vnd.openxmlformats-package.relationships+xml"/>
  <Override PartName="/ppt/slideLayouts/slideLayout50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8.xml" ContentType="application/vnd.openxmlformats-officedocument.theme+xml"/>
  <Override PartName="/ppt/theme/theme7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7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</p:sldMasterIdLst>
  <p:notesMasterIdLst>
    <p:notesMasterId r:id="rId9"/>
  </p:notes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1" Type="http://schemas.openxmlformats.org/officeDocument/2006/relationships/slide" Target="slides/slide2.xml"/><Relationship Id="rId12" Type="http://schemas.openxmlformats.org/officeDocument/2006/relationships/slide" Target="slides/slide3.xml"/><Relationship Id="rId13" Type="http://schemas.openxmlformats.org/officeDocument/2006/relationships/slide" Target="slides/slide4.xml"/><Relationship Id="rId14" Type="http://schemas.openxmlformats.org/officeDocument/2006/relationships/slide" Target="slides/slide5.xml"/><Relationship Id="rId15" Type="http://schemas.openxmlformats.org/officeDocument/2006/relationships/slide" Target="slides/slide6.xml"/><Relationship Id="rId16" Type="http://schemas.openxmlformats.org/officeDocument/2006/relationships/slide" Target="slides/slide7.xml"/><Relationship Id="rId17" Type="http://schemas.openxmlformats.org/officeDocument/2006/relationships/slide" Target="slides/slide8.xml"/><Relationship Id="rId18" Type="http://schemas.openxmlformats.org/officeDocument/2006/relationships/slide" Target="slides/slide9.xml"/><Relationship Id="rId19" Type="http://schemas.openxmlformats.org/officeDocument/2006/relationships/slide" Target="slides/slide10.xml"/><Relationship Id="rId20" Type="http://schemas.openxmlformats.org/officeDocument/2006/relationships/slide" Target="slides/slide11.xml"/><Relationship Id="rId21" Type="http://schemas.openxmlformats.org/officeDocument/2006/relationships/slide" Target="slides/slide12.xml"/><Relationship Id="rId22" Type="http://schemas.openxmlformats.org/officeDocument/2006/relationships/slide" Target="slides/slide13.xml"/><Relationship Id="rId23" Type="http://schemas.openxmlformats.org/officeDocument/2006/relationships/slide" Target="slides/slide14.xml"/><Relationship Id="rId24" Type="http://schemas.openxmlformats.org/officeDocument/2006/relationships/slide" Target="slides/slide15.xml"/><Relationship Id="rId25" Type="http://schemas.openxmlformats.org/officeDocument/2006/relationships/slide" Target="slides/slide16.xml"/><Relationship Id="rId26" Type="http://schemas.openxmlformats.org/officeDocument/2006/relationships/slide" Target="slides/slide17.xml"/><Relationship Id="rId27" Type="http://schemas.openxmlformats.org/officeDocument/2006/relationships/slide" Target="slides/slide18.xml"/><Relationship Id="rId28" Type="http://schemas.openxmlformats.org/officeDocument/2006/relationships/slide" Target="slides/slide19.xml"/><Relationship Id="rId29" Type="http://schemas.openxmlformats.org/officeDocument/2006/relationships/slide" Target="slides/slide2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8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lang="en-IN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254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lIns="0" rIns="0" tIns="0" bIns="0"/>
          <a:p>
            <a:r>
              <a:rPr lang="en-IN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255" name="PlaceHolder 3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en-IN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256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lang="en-IN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257" name="PlaceHolder 5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652BF4DB-84C0-4C0E-9AEF-586ED86B9D4D}" type="slidenum">
              <a:rPr lang="en-IN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CustomShape 1"/>
          <p:cNvSpPr/>
          <p:nvPr/>
        </p:nvSpPr>
        <p:spPr>
          <a:xfrm>
            <a:off x="756720" y="5077800"/>
            <a:ext cx="6047640" cy="481032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CustomShape 1"/>
          <p:cNvSpPr/>
          <p:nvPr/>
        </p:nvSpPr>
        <p:spPr>
          <a:xfrm>
            <a:off x="756720" y="5077800"/>
            <a:ext cx="6047640" cy="481032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CustomShape 1"/>
          <p:cNvSpPr/>
          <p:nvPr/>
        </p:nvSpPr>
        <p:spPr>
          <a:xfrm>
            <a:off x="756720" y="5077800"/>
            <a:ext cx="6047640" cy="481032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CustomShape 1"/>
          <p:cNvSpPr/>
          <p:nvPr/>
        </p:nvSpPr>
        <p:spPr>
          <a:xfrm>
            <a:off x="756720" y="5077800"/>
            <a:ext cx="6047640" cy="481032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CustomShape 1"/>
          <p:cNvSpPr/>
          <p:nvPr/>
        </p:nvSpPr>
        <p:spPr>
          <a:xfrm>
            <a:off x="756720" y="5077800"/>
            <a:ext cx="6047640" cy="481032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CustomShape 1"/>
          <p:cNvSpPr/>
          <p:nvPr/>
        </p:nvSpPr>
        <p:spPr>
          <a:xfrm>
            <a:off x="756720" y="5077800"/>
            <a:ext cx="6047640" cy="481032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CustomShape 1"/>
          <p:cNvSpPr/>
          <p:nvPr/>
        </p:nvSpPr>
        <p:spPr>
          <a:xfrm>
            <a:off x="756720" y="5077800"/>
            <a:ext cx="6047640" cy="481032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9.png"/><Relationship Id="rId3" Type="http://schemas.openxmlformats.org/officeDocument/2006/relationships/image" Target="../media/image10.png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11.png"/><Relationship Id="rId3" Type="http://schemas.openxmlformats.org/officeDocument/2006/relationships/image" Target="../media/image12.png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13.png"/><Relationship Id="rId3" Type="http://schemas.openxmlformats.org/officeDocument/2006/relationships/image" Target="../media/image14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4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0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0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8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42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  <p:pic>
        <p:nvPicPr>
          <p:cNvPr id="143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4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78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  <p:pic>
        <p:nvPicPr>
          <p:cNvPr id="179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8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5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1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215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  <p:pic>
        <p:nvPicPr>
          <p:cNvPr id="216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2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0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1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5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9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6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7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251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  <p:pic>
        <p:nvPicPr>
          <p:cNvPr id="252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360" y="1604160"/>
            <a:ext cx="4983480" cy="39762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N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N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N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N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N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en-IN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397620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Seventh Outline Level</a:t>
            </a:r>
            <a:endParaRPr/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397620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en-IN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20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4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4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ustomShape 1"/>
          <p:cNvSpPr/>
          <p:nvPr/>
        </p:nvSpPr>
        <p:spPr>
          <a:xfrm>
            <a:off x="685800" y="380880"/>
            <a:ext cx="7770960" cy="1468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IN" sz="8000">
                <a:solidFill>
                  <a:srgbClr val="000000"/>
                </a:solidFill>
                <a:latin typeface="Calibri"/>
              </a:rPr>
              <a:t>5th Chapter</a:t>
            </a:r>
            <a:endParaRPr/>
          </a:p>
        </p:txBody>
      </p:sp>
      <p:sp>
        <p:nvSpPr>
          <p:cNvPr id="259" name="CustomShape 2"/>
          <p:cNvSpPr/>
          <p:nvPr/>
        </p:nvSpPr>
        <p:spPr>
          <a:xfrm>
            <a:off x="1447920" y="2209680"/>
            <a:ext cx="6399360" cy="1751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IN" sz="8800">
                <a:solidFill>
                  <a:srgbClr val="ff0000"/>
                </a:solidFill>
                <a:latin typeface="Calibri"/>
              </a:rPr>
              <a:t>Pointers in C++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ustomShape 1"/>
          <p:cNvSpPr/>
          <p:nvPr/>
        </p:nvSpPr>
        <p:spPr>
          <a:xfrm>
            <a:off x="457200" y="548640"/>
            <a:ext cx="8228160" cy="5576040"/>
          </a:xfrm>
          <a:prstGeom prst="rect">
            <a:avLst/>
          </a:prstGeom>
          <a:noFill/>
          <a:ln>
            <a:noFill/>
          </a:ln>
        </p:spPr>
      </p:sp>
      <p:sp>
        <p:nvSpPr>
          <p:cNvPr id="282" name="CustomShape 2"/>
          <p:cNvSpPr/>
          <p:nvPr/>
        </p:nvSpPr>
        <p:spPr>
          <a:xfrm>
            <a:off x="457200" y="576000"/>
            <a:ext cx="8228160" cy="554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Following array operations can be performed using pointer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1.Insertion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2.deletion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3.searching</a:t>
            </a:r>
            <a:endParaRPr/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CustomShape 1"/>
          <p:cNvSpPr/>
          <p:nvPr/>
        </p:nvSpPr>
        <p:spPr>
          <a:xfrm>
            <a:off x="456120" y="273600"/>
            <a:ext cx="8227800" cy="1144080"/>
          </a:xfrm>
          <a:prstGeom prst="rect">
            <a:avLst/>
          </a:prstGeom>
          <a:noFill/>
          <a:ln>
            <a:noFill/>
          </a:ln>
        </p:spPr>
        <p:txBody>
          <a:bodyPr lIns="0" rIns="0" tIns="58320" bIns="0" anchor="ctr"/>
          <a:p>
            <a:pPr algn="ctr">
              <a:lnSpc>
                <a:spcPct val="93000"/>
              </a:lnSpc>
            </a:pPr>
            <a:r>
              <a:rPr b="1" lang="en-IN" sz="6600">
                <a:solidFill>
                  <a:srgbClr val="6b2394"/>
                </a:solidFill>
                <a:latin typeface="Arial"/>
              </a:rPr>
              <a:t>Pointer to object</a:t>
            </a:r>
            <a:endParaRPr/>
          </a:p>
        </p:txBody>
      </p:sp>
      <p:sp>
        <p:nvSpPr>
          <p:cNvPr id="284" name="CustomShape 2"/>
          <p:cNvSpPr/>
          <p:nvPr/>
        </p:nvSpPr>
        <p:spPr>
          <a:xfrm>
            <a:off x="456120" y="1603440"/>
            <a:ext cx="8044920" cy="479484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/>
          <a:p>
            <a:pPr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lang="en-IN" sz="3200">
                <a:solidFill>
                  <a:srgbClr val="000000"/>
                </a:solidFill>
                <a:latin typeface="Arial"/>
              </a:rPr>
              <a:t>Earlier we have seen pointer can be created for the varilaes types of variables of inbuild type.(Eg.int,char)</a:t>
            </a:r>
            <a:endParaRPr/>
          </a:p>
          <a:p>
            <a:pPr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lang="en-IN" sz="3200">
                <a:solidFill>
                  <a:srgbClr val="000000"/>
                </a:solidFill>
                <a:latin typeface="Arial"/>
              </a:rPr>
              <a:t>Same way we can declare pointer for user defined data type that is class.</a:t>
            </a:r>
            <a:endParaRPr/>
          </a:p>
          <a:p>
            <a:pPr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lang="en-IN" sz="3200">
                <a:solidFill>
                  <a:srgbClr val="000000"/>
                </a:solidFill>
                <a:latin typeface="Arial"/>
              </a:rPr>
              <a:t>For Eg: class A is defined we have to create pointer of this classtype</a:t>
            </a:r>
            <a:endParaRPr/>
          </a:p>
          <a:p>
            <a:pPr>
              <a:lnSpc>
                <a:spcPct val="93000"/>
              </a:lnSpc>
            </a:pPr>
            <a:r>
              <a:rPr b="1" lang="en-IN" sz="3200">
                <a:solidFill>
                  <a:srgbClr val="000000"/>
                </a:solidFill>
                <a:latin typeface="Arial"/>
              </a:rPr>
              <a:t>Synatx: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class_name *pointervariable;</a:t>
            </a:r>
            <a:endParaRPr/>
          </a:p>
          <a:p>
            <a:pPr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b="1" lang="en-IN" sz="3200">
                <a:solidFill>
                  <a:srgbClr val="000000"/>
                </a:solidFill>
                <a:latin typeface="Arial"/>
              </a:rPr>
              <a:t>Eg</a:t>
            </a:r>
            <a:r>
              <a:rPr lang="en-IN" sz="3200">
                <a:solidFill>
                  <a:srgbClr val="000000"/>
                </a:solidFill>
                <a:latin typeface="Arial"/>
              </a:rPr>
              <a:t>:     A *ptr;</a:t>
            </a:r>
            <a:endParaRPr/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ustomShape 1"/>
          <p:cNvSpPr/>
          <p:nvPr/>
        </p:nvSpPr>
        <p:spPr>
          <a:xfrm>
            <a:off x="456120" y="130680"/>
            <a:ext cx="8044920" cy="640080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/>
          <a:p>
            <a:pPr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lang="en-IN" sz="3200">
                <a:solidFill>
                  <a:srgbClr val="000000"/>
                </a:solidFill>
                <a:latin typeface="Arial"/>
              </a:rPr>
              <a:t>Another way </a:t>
            </a:r>
            <a:endParaRPr/>
          </a:p>
          <a:p>
            <a:pPr>
              <a:lnSpc>
                <a:spcPct val="93000"/>
              </a:lnSpc>
            </a:pPr>
            <a:r>
              <a:rPr b="1" lang="en-IN" sz="3200">
                <a:solidFill>
                  <a:srgbClr val="000000"/>
                </a:solidFill>
                <a:latin typeface="Arial"/>
              </a:rPr>
              <a:t>Syntax: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class_name *pointervarname=new classname;</a:t>
            </a:r>
            <a:endParaRPr/>
          </a:p>
          <a:p>
            <a:pPr>
              <a:lnSpc>
                <a:spcPct val="93000"/>
              </a:lnSpc>
            </a:pPr>
            <a:r>
              <a:rPr b="1" lang="en-IN" sz="3200">
                <a:solidFill>
                  <a:srgbClr val="000000"/>
                </a:solidFill>
                <a:latin typeface="Arial"/>
              </a:rPr>
              <a:t>Eg: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A *ptr=new A;</a:t>
            </a:r>
            <a:endParaRPr/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CustomShape 1"/>
          <p:cNvSpPr/>
          <p:nvPr/>
        </p:nvSpPr>
        <p:spPr>
          <a:xfrm>
            <a:off x="456120" y="273600"/>
            <a:ext cx="8227800" cy="114408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 anchor="ctr"/>
          <a:p>
            <a:pPr algn="ctr">
              <a:lnSpc>
                <a:spcPct val="93000"/>
              </a:lnSpc>
            </a:pPr>
            <a:r>
              <a:rPr b="1"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How to invoke/call class method using pointer</a:t>
            </a:r>
            <a:endParaRPr/>
          </a:p>
        </p:txBody>
      </p:sp>
      <p:sp>
        <p:nvSpPr>
          <p:cNvPr id="287" name="CustomShape 2"/>
          <p:cNvSpPr/>
          <p:nvPr/>
        </p:nvSpPr>
        <p:spPr>
          <a:xfrm>
            <a:off x="456120" y="1603800"/>
            <a:ext cx="3925080" cy="397692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/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class item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{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  </a:t>
            </a: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public: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 </a:t>
            </a: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int a;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void getdata()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{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cout&lt;&lt;”\n Enter A”;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cin&gt;&gt;a;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}</a:t>
            </a:r>
            <a:endParaRPr/>
          </a:p>
        </p:txBody>
      </p:sp>
      <p:sp>
        <p:nvSpPr>
          <p:cNvPr id="288" name="CustomShape 3"/>
          <p:cNvSpPr/>
          <p:nvPr/>
        </p:nvSpPr>
        <p:spPr>
          <a:xfrm>
            <a:off x="4578840" y="1603800"/>
            <a:ext cx="3925080" cy="397692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/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void putdata()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{ cout&lt;&lt;”\n A=”&lt;&lt;a;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}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Liberation Sans;Arial"/>
                <a:ea typeface="Liberation Sans;Arial"/>
              </a:rPr>
              <a:t>};</a:t>
            </a:r>
            <a:endParaRPr/>
          </a:p>
          <a:p>
            <a:pPr>
              <a:lnSpc>
                <a:spcPct val="93000"/>
              </a:lnSpc>
            </a:pPr>
            <a:endParaRPr/>
          </a:p>
        </p:txBody>
      </p:sp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CustomShape 1"/>
          <p:cNvSpPr/>
          <p:nvPr/>
        </p:nvSpPr>
        <p:spPr>
          <a:xfrm>
            <a:off x="456480" y="326520"/>
            <a:ext cx="3394800" cy="613836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/>
          <a:p>
            <a:pPr>
              <a:lnSpc>
                <a:spcPct val="93000"/>
              </a:lnSpc>
            </a:pPr>
            <a:r>
              <a:rPr b="1" lang="en-IN" sz="3200">
                <a:solidFill>
                  <a:srgbClr val="000000"/>
                </a:solidFill>
                <a:latin typeface="Arial"/>
              </a:rPr>
              <a:t>Using OBJECT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void main()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{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item i;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i.getdata();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i.putdata();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getch();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}</a:t>
            </a:r>
            <a:endParaRPr/>
          </a:p>
        </p:txBody>
      </p:sp>
      <p:sp>
        <p:nvSpPr>
          <p:cNvPr id="290" name="CustomShape 2"/>
          <p:cNvSpPr/>
          <p:nvPr/>
        </p:nvSpPr>
        <p:spPr>
          <a:xfrm>
            <a:off x="5094720" y="391320"/>
            <a:ext cx="3722040" cy="555084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/>
          <a:p>
            <a:pPr>
              <a:lnSpc>
                <a:spcPct val="93000"/>
              </a:lnSpc>
            </a:pPr>
            <a:r>
              <a:rPr b="1" lang="en-IN" sz="3200">
                <a:solidFill>
                  <a:srgbClr val="000000"/>
                </a:solidFill>
                <a:latin typeface="Arial"/>
                <a:ea typeface="WenQuanYi Micro Hei"/>
              </a:rPr>
              <a:t>Using POINTER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  <a:ea typeface="WenQuanYi Micro Hei"/>
              </a:rPr>
              <a:t>void main()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  <a:ea typeface="WenQuanYi Micro Hei"/>
              </a:rPr>
              <a:t>{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  <a:ea typeface="WenQuanYi Micro Hei"/>
              </a:rPr>
              <a:t> </a:t>
            </a:r>
            <a:r>
              <a:rPr lang="en-IN" sz="3200">
                <a:solidFill>
                  <a:srgbClr val="000000"/>
                </a:solidFill>
                <a:latin typeface="Arial"/>
                <a:ea typeface="WenQuanYi Micro Hei"/>
              </a:rPr>
              <a:t>item *p;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  <a:ea typeface="WenQuanYi Micro Hei"/>
              </a:rPr>
              <a:t>p-&gt;getdata();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  <a:ea typeface="WenQuanYi Micro Hei"/>
              </a:rPr>
              <a:t>p-&gt;putdata();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  <a:ea typeface="WenQuanYi Micro Hei"/>
              </a:rPr>
              <a:t>gecth();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  <a:ea typeface="WenQuanYi Micro Hei"/>
              </a:rPr>
              <a:t>}</a:t>
            </a:r>
            <a:endParaRPr/>
          </a:p>
        </p:txBody>
      </p:sp>
      <p:sp>
        <p:nvSpPr>
          <p:cNvPr id="291" name="CustomShape 3"/>
          <p:cNvSpPr/>
          <p:nvPr/>
        </p:nvSpPr>
        <p:spPr>
          <a:xfrm>
            <a:off x="2952000" y="2016000"/>
            <a:ext cx="1584000" cy="936000"/>
          </a:xfrm>
          <a:prstGeom prst="leftRightArrow">
            <a:avLst>
              <a:gd name="adj1" fmla="val 4300"/>
              <a:gd name="adj2" fmla="val 5400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93000"/>
              </a:lnSpc>
            </a:pPr>
            <a:r>
              <a:rPr b="1" lang="en-IN" sz="2800">
                <a:solidFill>
                  <a:srgbClr val="000000"/>
                </a:solidFill>
                <a:latin typeface="Arial"/>
              </a:rPr>
              <a:t>EQUAL</a:t>
            </a:r>
            <a:endParaRPr/>
          </a:p>
        </p:txBody>
      </p:sp>
    </p:spTree>
  </p:cSld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CustomShape 1"/>
          <p:cNvSpPr/>
          <p:nvPr/>
        </p:nvSpPr>
        <p:spPr>
          <a:xfrm>
            <a:off x="457200" y="96120"/>
            <a:ext cx="8227800" cy="883800"/>
          </a:xfrm>
          <a:prstGeom prst="rect">
            <a:avLst/>
          </a:prstGeom>
          <a:noFill/>
          <a:ln>
            <a:noFill/>
          </a:ln>
        </p:spPr>
        <p:txBody>
          <a:bodyPr lIns="0" rIns="0" tIns="58320" bIns="0" anchor="ctr"/>
          <a:p>
            <a:pPr algn="ctr">
              <a:lnSpc>
                <a:spcPct val="93000"/>
              </a:lnSpc>
            </a:pPr>
            <a:r>
              <a:rPr b="1" lang="en-IN" sz="6600">
                <a:solidFill>
                  <a:srgbClr val="000000"/>
                </a:solidFill>
                <a:latin typeface="Arial"/>
              </a:rPr>
              <a:t> </a:t>
            </a:r>
            <a:r>
              <a:rPr b="1" lang="en-IN" sz="6600">
                <a:solidFill>
                  <a:srgbClr val="6b2394"/>
                </a:solidFill>
                <a:latin typeface="Arial"/>
              </a:rPr>
              <a:t>this pointer         </a:t>
            </a:r>
            <a:r>
              <a:rPr lang="en-IN" sz="4400">
                <a:solidFill>
                  <a:srgbClr val="6b2394"/>
                </a:solidFill>
                <a:latin typeface="Arial"/>
              </a:rPr>
              <a:t>      </a:t>
            </a:r>
            <a:r>
              <a:rPr lang="en-IN" sz="4400">
                <a:solidFill>
                  <a:srgbClr val="000000"/>
                </a:solidFill>
                <a:latin typeface="Arial"/>
              </a:rPr>
              <a:t>      </a:t>
            </a:r>
            <a:endParaRPr/>
          </a:p>
        </p:txBody>
      </p:sp>
      <p:sp>
        <p:nvSpPr>
          <p:cNvPr id="293" name="CustomShape 2"/>
          <p:cNvSpPr/>
          <p:nvPr/>
        </p:nvSpPr>
        <p:spPr>
          <a:xfrm>
            <a:off x="456120" y="1109880"/>
            <a:ext cx="8044920" cy="548604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/>
          <a:p>
            <a:pPr algn="just"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lang="en-IN" sz="3200">
                <a:solidFill>
                  <a:srgbClr val="000000"/>
                </a:solidFill>
                <a:latin typeface="Arial"/>
              </a:rPr>
              <a:t>C++ uses unique keyword called this to represent an object that invokes/calls a member function.</a:t>
            </a:r>
            <a:endParaRPr/>
          </a:p>
          <a:p>
            <a:pPr algn="just"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lang="en-IN" sz="3200">
                <a:solidFill>
                  <a:srgbClr val="000000"/>
                </a:solidFill>
                <a:latin typeface="Arial"/>
              </a:rPr>
              <a:t> </a:t>
            </a:r>
            <a:r>
              <a:rPr lang="en-IN" sz="3200">
                <a:solidFill>
                  <a:srgbClr val="000000"/>
                </a:solidFill>
                <a:latin typeface="Arial"/>
              </a:rPr>
              <a:t>this is a pointer that points to the object for which this function was called.</a:t>
            </a:r>
            <a:endParaRPr/>
          </a:p>
          <a:p>
            <a:pPr algn="just">
              <a:lnSpc>
                <a:spcPct val="93000"/>
              </a:lnSpc>
            </a:pPr>
            <a:r>
              <a:rPr b="1" lang="en-IN" sz="3200">
                <a:solidFill>
                  <a:srgbClr val="000000"/>
                </a:solidFill>
                <a:latin typeface="Arial"/>
              </a:rPr>
              <a:t>Eg:</a:t>
            </a:r>
            <a:endParaRPr/>
          </a:p>
          <a:p>
            <a:pPr algn="just"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if we call max function using object A then</a:t>
            </a:r>
            <a:endParaRPr/>
          </a:p>
          <a:p>
            <a:pPr algn="just"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A.max() will set the pointer this to the address of the object A.</a:t>
            </a:r>
            <a:endParaRPr/>
          </a:p>
        </p:txBody>
      </p:sp>
    </p:spTree>
  </p:cSld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CustomShape 1"/>
          <p:cNvSpPr/>
          <p:nvPr/>
        </p:nvSpPr>
        <p:spPr>
          <a:xfrm>
            <a:off x="456120" y="260280"/>
            <a:ext cx="8044920" cy="626940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/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Class ABC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{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   </a:t>
            </a:r>
            <a:r>
              <a:rPr lang="en-IN" sz="3200">
                <a:solidFill>
                  <a:srgbClr val="000000"/>
                </a:solidFill>
                <a:latin typeface="Arial"/>
              </a:rPr>
              <a:t>int a;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  </a:t>
            </a:r>
            <a:r>
              <a:rPr lang="en-IN" sz="3200">
                <a:solidFill>
                  <a:srgbClr val="000000"/>
                </a:solidFill>
                <a:latin typeface="Arial"/>
              </a:rPr>
              <a:t>void set();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};</a:t>
            </a:r>
            <a:endParaRPr/>
          </a:p>
          <a:p>
            <a:pPr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lang="en-IN" sz="3200">
                <a:solidFill>
                  <a:srgbClr val="000000"/>
                </a:solidFill>
                <a:latin typeface="Arial"/>
              </a:rPr>
              <a:t>Private variable can be used directly inside a member function like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void set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{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a=123;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}</a:t>
            </a:r>
            <a:endParaRPr/>
          </a:p>
        </p:txBody>
      </p:sp>
    </p:spTree>
  </p:cSld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CustomShape 1"/>
          <p:cNvSpPr/>
          <p:nvPr/>
        </p:nvSpPr>
        <p:spPr>
          <a:xfrm>
            <a:off x="456120" y="326880"/>
            <a:ext cx="8044920" cy="6334200"/>
          </a:xfrm>
          <a:prstGeom prst="rect">
            <a:avLst/>
          </a:prstGeom>
          <a:noFill/>
          <a:ln>
            <a:noFill/>
          </a:ln>
        </p:spPr>
        <p:txBody>
          <a:bodyPr lIns="0" rIns="0" tIns="28080" bIns="0"/>
          <a:p>
            <a:pPr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lang="en-IN" sz="3200">
                <a:solidFill>
                  <a:srgbClr val="000000"/>
                </a:solidFill>
                <a:latin typeface="Arial"/>
              </a:rPr>
              <a:t>C++ allows us to use short hand operator i.e. </a:t>
            </a:r>
            <a:r>
              <a:rPr b="1" lang="en-IN" sz="3200">
                <a:solidFill>
                  <a:srgbClr val="000000"/>
                </a:solidFill>
                <a:latin typeface="Arial"/>
              </a:rPr>
              <a:t>A=123 which is equvalent to this-&gt;a=123</a:t>
            </a:r>
            <a:endParaRPr/>
          </a:p>
          <a:p>
            <a:pPr>
              <a:lnSpc>
                <a:spcPct val="93000"/>
              </a:lnSpc>
              <a:buSzPct val="45000"/>
              <a:buFont typeface="Wingdings" charset="2"/>
              <a:buChar char=""/>
            </a:pPr>
            <a:r>
              <a:rPr lang="en-IN" sz="3200">
                <a:solidFill>
                  <a:srgbClr val="000000"/>
                </a:solidFill>
                <a:latin typeface="Arial"/>
              </a:rPr>
              <a:t>One important application of the pointer is to return the object it points to means we can retuen object along with all its properties.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Eg.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person &amp; person::greater(person &amp;x)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{  if x.age&gt;age;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    </a:t>
            </a:r>
            <a:r>
              <a:rPr lang="en-IN" sz="3200">
                <a:solidFill>
                  <a:srgbClr val="000000"/>
                </a:solidFill>
                <a:latin typeface="Arial"/>
              </a:rPr>
              <a:t>return x;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else 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return *this;</a:t>
            </a:r>
            <a:endParaRPr/>
          </a:p>
          <a:p>
            <a:pPr>
              <a:lnSpc>
                <a:spcPct val="93000"/>
              </a:lnSpc>
            </a:pPr>
            <a:r>
              <a:rPr lang="en-IN" sz="3200">
                <a:solidFill>
                  <a:srgbClr val="000000"/>
                </a:solidFill>
                <a:latin typeface="Arial"/>
              </a:rPr>
              <a:t>}</a:t>
            </a:r>
            <a:endParaRPr/>
          </a:p>
        </p:txBody>
      </p:sp>
    </p:spTree>
  </p:cSld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CustomShape 1"/>
          <p:cNvSpPr/>
          <p:nvPr/>
        </p:nvSpPr>
        <p:spPr>
          <a:xfrm>
            <a:off x="457200" y="273600"/>
            <a:ext cx="8228520" cy="7340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en-IN" sz="4400">
                <a:solidFill>
                  <a:srgbClr val="6600cc"/>
                </a:solidFill>
                <a:latin typeface="Arial"/>
              </a:rPr>
              <a:t>Pointer To Derived Class</a:t>
            </a:r>
            <a:endParaRPr/>
          </a:p>
        </p:txBody>
      </p:sp>
      <p:sp>
        <p:nvSpPr>
          <p:cNvPr id="297" name="CustomShape 2"/>
          <p:cNvSpPr/>
          <p:nvPr/>
        </p:nvSpPr>
        <p:spPr>
          <a:xfrm>
            <a:off x="457200" y="1224000"/>
            <a:ext cx="8228520" cy="5255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We can use pointer not olny to the base class object but also to the object of derived class.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A single pointer variable can be mase to point to objects belonging to different class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Suppose </a:t>
            </a:r>
            <a:r>
              <a:rPr b="1" lang="en-IN" sz="3200">
                <a:latin typeface="Arial"/>
              </a:rPr>
              <a:t>B</a:t>
            </a:r>
            <a:r>
              <a:rPr lang="en-IN" sz="3200">
                <a:latin typeface="Arial"/>
              </a:rPr>
              <a:t> is base class and </a:t>
            </a:r>
            <a:r>
              <a:rPr b="1" lang="en-IN" sz="3200">
                <a:latin typeface="Arial"/>
              </a:rPr>
              <a:t>D</a:t>
            </a:r>
            <a:r>
              <a:rPr lang="en-IN" sz="3200">
                <a:latin typeface="Arial"/>
              </a:rPr>
              <a:t> is derived class form </a:t>
            </a:r>
            <a:r>
              <a:rPr b="1" lang="en-IN" sz="3200">
                <a:latin typeface="Arial"/>
              </a:rPr>
              <a:t>B,</a:t>
            </a:r>
            <a:r>
              <a:rPr lang="en-IN" sz="3200">
                <a:latin typeface="Arial"/>
              </a:rPr>
              <a:t>t</a:t>
            </a:r>
            <a:r>
              <a:rPr b="1" lang="en-IN" sz="3200">
                <a:latin typeface="Arial"/>
              </a:rPr>
              <a:t>hen pointer declared as a pointer to B can also be pointer to D.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endParaRPr/>
          </a:p>
        </p:txBody>
      </p:sp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CustomShape 1"/>
          <p:cNvSpPr/>
          <p:nvPr/>
        </p:nvSpPr>
        <p:spPr>
          <a:xfrm>
            <a:off x="457200" y="432000"/>
            <a:ext cx="8228520" cy="611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b="1" lang="en-IN" sz="3200">
                <a:latin typeface="Arial"/>
              </a:rPr>
              <a:t>Example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IN" sz="3200">
                <a:latin typeface="Arial"/>
              </a:rPr>
              <a:t>B *p1;   //pointer object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IN" sz="3200">
                <a:latin typeface="Arial"/>
              </a:rPr>
              <a:t>B b1     //base class object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IN" sz="3200">
                <a:latin typeface="Arial"/>
              </a:rPr>
              <a:t>D d1    //derived class object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IN" sz="3200">
                <a:latin typeface="Arial"/>
              </a:rPr>
              <a:t>p1=&amp;b1;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b="1" lang="en-IN" sz="3200">
                <a:latin typeface="Arial"/>
              </a:rPr>
              <a:t>We can make p1 top point to the objectd1 as: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IN" sz="3200">
                <a:latin typeface="Arial"/>
              </a:rPr>
              <a:t>p1=&amp;d1;</a:t>
            </a:r>
            <a:endParaRPr/>
          </a:p>
        </p:txBody>
      </p:sp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IN" sz="6000">
                <a:solidFill>
                  <a:srgbClr val="7030a0"/>
                </a:solidFill>
                <a:latin typeface="Calibri"/>
              </a:rPr>
              <a:t>What is pointer</a:t>
            </a:r>
            <a:endParaRPr/>
          </a:p>
        </p:txBody>
      </p:sp>
      <p:sp>
        <p:nvSpPr>
          <p:cNvPr id="261" name="CustomShape 2"/>
          <p:cNvSpPr/>
          <p:nvPr/>
        </p:nvSpPr>
        <p:spPr>
          <a:xfrm>
            <a:off x="457200" y="1295280"/>
            <a:ext cx="8228160" cy="5256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3200">
                <a:solidFill>
                  <a:srgbClr val="000000"/>
                </a:solidFill>
                <a:latin typeface="Calibri"/>
              </a:rPr>
              <a:t>Every variable is a memory location and every memory location has its address defined which can be accessed using ampersand (&amp;) operator which denotes an address in memory.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3200">
                <a:solidFill>
                  <a:srgbClr val="000000"/>
                </a:solidFill>
                <a:latin typeface="Calibri"/>
              </a:rPr>
              <a:t>A </a:t>
            </a:r>
            <a:r>
              <a:rPr b="1" lang="en-IN" sz="3200">
                <a:solidFill>
                  <a:srgbClr val="000000"/>
                </a:solidFill>
                <a:latin typeface="Calibri"/>
              </a:rPr>
              <a:t>pointer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 is a variable whose value is the address of another variable. Like any variable or constant, you must declare a pointer before you can work with it. The general form of a pointer variable declaration is: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    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datatype *var-name;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CustomShape 1"/>
          <p:cNvSpPr/>
          <p:nvPr/>
        </p:nvSpPr>
        <p:spPr>
          <a:xfrm>
            <a:off x="457200" y="360000"/>
            <a:ext cx="8228520" cy="6047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However ,there is a problem in using p1 to access the public memebers of the derived class D.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Using p1(pointer of base class) we can access olny those members which are inherited from B and not the members that originally belong to D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In case a member of D has the same name as one of the member of B.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IN" sz="3200">
                <a:latin typeface="Arial"/>
              </a:rPr>
              <a:t>Then any reference to that member by p1 will always access the base class member.</a:t>
            </a:r>
            <a:endParaRPr/>
          </a:p>
        </p:txBody>
      </p:sp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CustomShape 1"/>
          <p:cNvSpPr/>
          <p:nvPr/>
        </p:nvSpPr>
        <p:spPr>
          <a:xfrm>
            <a:off x="457200" y="228600"/>
            <a:ext cx="8228160" cy="6323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Example: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int *ip; // pointer to an integer 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double *dp; // pointer to a double 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float *fp; // pointer to a float 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solidFill>
                  <a:srgbClr val="000000"/>
                </a:solidFill>
                <a:latin typeface="Calibri"/>
              </a:rPr>
              <a:t>char *ch // pointer to character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ustomShape 1"/>
          <p:cNvSpPr/>
          <p:nvPr/>
        </p:nvSpPr>
        <p:spPr>
          <a:xfrm>
            <a:off x="457200" y="304920"/>
            <a:ext cx="8228160" cy="5819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3200">
                <a:solidFill>
                  <a:srgbClr val="000000"/>
                </a:solidFill>
                <a:latin typeface="Calibri"/>
              </a:rPr>
              <a:t>There are few important operations, which we will do with the pointers.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solidFill>
                  <a:srgbClr val="000000"/>
                </a:solidFill>
                <a:latin typeface="Calibri"/>
              </a:rPr>
              <a:t>(a)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 we define a pointer variables 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solidFill>
                  <a:srgbClr val="000000"/>
                </a:solidFill>
                <a:latin typeface="Calibri"/>
              </a:rPr>
              <a:t>(b)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 assign the address of a variable to a pointer 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solidFill>
                  <a:srgbClr val="000000"/>
                </a:solidFill>
                <a:latin typeface="Calibri"/>
              </a:rPr>
              <a:t>(c)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 finally access the value at the address available in the pointer variable by using unary operator </a:t>
            </a:r>
            <a:r>
              <a:rPr b="1" lang="en-IN" sz="3200">
                <a:solidFill>
                  <a:srgbClr val="000000"/>
                </a:solidFill>
                <a:latin typeface="Calibri"/>
              </a:rPr>
              <a:t>*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 that returns the value of the variable 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CustomShape 1"/>
          <p:cNvSpPr/>
          <p:nvPr/>
        </p:nvSpPr>
        <p:spPr>
          <a:xfrm>
            <a:off x="457200" y="91440"/>
            <a:ext cx="8228160" cy="639972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265" name="CustomShape 2"/>
          <p:cNvSpPr/>
          <p:nvPr/>
        </p:nvSpPr>
        <p:spPr>
          <a:xfrm>
            <a:off x="457200" y="432000"/>
            <a:ext cx="8228160" cy="6191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Pointer variable consist of two parts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1. the pointer operator (</a:t>
            </a:r>
            <a:r>
              <a:rPr b="1" lang="en-IN" sz="3200">
                <a:latin typeface="Arial"/>
              </a:rPr>
              <a:t>*</a:t>
            </a:r>
            <a:r>
              <a:rPr lang="en-IN" sz="3200">
                <a:latin typeface="Arial"/>
              </a:rPr>
              <a:t>)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2. The Address operator (</a:t>
            </a:r>
            <a:r>
              <a:rPr b="1" lang="en-IN" sz="3200">
                <a:latin typeface="Arial"/>
              </a:rPr>
              <a:t>&amp;</a:t>
            </a:r>
            <a:r>
              <a:rPr lang="en-IN" sz="3200">
                <a:latin typeface="Arial"/>
              </a:rPr>
              <a:t>)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latin typeface="Arial"/>
              </a:rPr>
              <a:t>Syntax to create pointer variable: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datatype *ptr_name;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latin typeface="Arial"/>
              </a:rPr>
              <a:t>How to assign address to pointer: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ptr_name=&amp;variable_name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CustomShape 1"/>
          <p:cNvSpPr/>
          <p:nvPr/>
        </p:nvSpPr>
        <p:spPr>
          <a:xfrm>
            <a:off x="457200" y="365760"/>
            <a:ext cx="8228160" cy="6125400"/>
          </a:xfrm>
          <a:prstGeom prst="rect">
            <a:avLst/>
          </a:prstGeom>
          <a:noFill/>
          <a:ln>
            <a:noFill/>
          </a:ln>
        </p:spPr>
      </p:sp>
      <p:sp>
        <p:nvSpPr>
          <p:cNvPr id="267" name="CustomShape 2"/>
          <p:cNvSpPr/>
          <p:nvPr/>
        </p:nvSpPr>
        <p:spPr>
          <a:xfrm>
            <a:off x="457200" y="432000"/>
            <a:ext cx="8228160" cy="611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1" lang="en-IN" sz="3200">
                <a:latin typeface="Arial"/>
              </a:rPr>
              <a:t>Example: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int a=10;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int *p;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p=&amp;a;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Suppose address location of a is 1000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then p=1000</a:t>
            </a:r>
            <a:endParaRPr/>
          </a:p>
          <a:p>
            <a:pPr>
              <a:lnSpc>
                <a:spcPct val="100000"/>
              </a:lnSpc>
            </a:pPr>
            <a:r>
              <a:rPr lang="en-IN" sz="3200">
                <a:latin typeface="Arial"/>
              </a:rPr>
              <a:t>        </a:t>
            </a:r>
            <a:r>
              <a:rPr lang="en-IN" sz="3200">
                <a:latin typeface="Arial"/>
              </a:rPr>
              <a:t>*p=10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latin typeface="Arial"/>
              </a:rPr>
              <a:t>Note:if we use * sign along with pointer then it refers to value stored at that address location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457200" y="365760"/>
            <a:ext cx="8228160" cy="6125400"/>
          </a:xfrm>
          <a:prstGeom prst="rect">
            <a:avLst/>
          </a:prstGeom>
          <a:noFill/>
          <a:ln>
            <a:noFill/>
          </a:ln>
        </p:spPr>
      </p:sp>
      <p:sp>
        <p:nvSpPr>
          <p:cNvPr id="269" name="CustomShape 2"/>
          <p:cNvSpPr/>
          <p:nvPr/>
        </p:nvSpPr>
        <p:spPr>
          <a:xfrm>
            <a:off x="1005840" y="1005840"/>
            <a:ext cx="2925000" cy="1187640"/>
          </a:xfrm>
          <a:prstGeom prst="flowChartAlternateProcess">
            <a:avLst/>
          </a:prstGeom>
          <a:solidFill>
            <a:srgbClr val="cfe7f5"/>
          </a:solidFill>
          <a:ln>
            <a:solidFill>
              <a:srgbClr val="808080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IN" sz="8200">
                <a:latin typeface="Arial"/>
              </a:rPr>
              <a:t>10</a:t>
            </a:r>
            <a:endParaRPr/>
          </a:p>
        </p:txBody>
      </p:sp>
      <p:sp>
        <p:nvSpPr>
          <p:cNvPr id="270" name="CustomShape 3"/>
          <p:cNvSpPr/>
          <p:nvPr/>
        </p:nvSpPr>
        <p:spPr>
          <a:xfrm>
            <a:off x="457200" y="2377440"/>
            <a:ext cx="5668200" cy="71424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r>
              <a:rPr lang="en-IN" sz="4400">
                <a:latin typeface="Arial"/>
              </a:rPr>
              <a:t>1000 address location</a:t>
            </a:r>
            <a:endParaRPr/>
          </a:p>
        </p:txBody>
      </p:sp>
      <p:sp>
        <p:nvSpPr>
          <p:cNvPr id="271" name="CustomShape 4"/>
          <p:cNvSpPr/>
          <p:nvPr/>
        </p:nvSpPr>
        <p:spPr>
          <a:xfrm>
            <a:off x="6400800" y="822960"/>
            <a:ext cx="1827720" cy="65628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r>
              <a:rPr b="1" lang="en-IN" sz="4000">
                <a:latin typeface="Arial"/>
              </a:rPr>
              <a:t>*p</a:t>
            </a:r>
            <a:endParaRPr/>
          </a:p>
        </p:txBody>
      </p:sp>
      <p:sp>
        <p:nvSpPr>
          <p:cNvPr id="272" name="CustomShape 5"/>
          <p:cNvSpPr/>
          <p:nvPr/>
        </p:nvSpPr>
        <p:spPr>
          <a:xfrm>
            <a:off x="6583680" y="4463280"/>
            <a:ext cx="547560" cy="65628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r>
              <a:rPr b="1" lang="en-IN" sz="4000">
                <a:latin typeface="Arial"/>
              </a:rPr>
              <a:t>p</a:t>
            </a:r>
            <a:endParaRPr/>
          </a:p>
        </p:txBody>
      </p:sp>
      <p:sp>
        <p:nvSpPr>
          <p:cNvPr id="273" name="Line 6"/>
          <p:cNvSpPr/>
          <p:nvPr/>
        </p:nvSpPr>
        <p:spPr>
          <a:xfrm flipH="1">
            <a:off x="3017520" y="1097280"/>
            <a:ext cx="3474720" cy="54864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sp>
      <p:sp>
        <p:nvSpPr>
          <p:cNvPr id="274" name="Line 7"/>
          <p:cNvSpPr/>
          <p:nvPr/>
        </p:nvSpPr>
        <p:spPr>
          <a:xfrm flipH="1" flipV="1">
            <a:off x="1188720" y="2834640"/>
            <a:ext cx="5394960" cy="201168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IN" sz="6000">
                <a:solidFill>
                  <a:srgbClr val="7030a0"/>
                </a:solidFill>
                <a:latin typeface="Calibri"/>
              </a:rPr>
              <a:t>Pointer Arithmetic</a:t>
            </a:r>
            <a:endParaRPr/>
          </a:p>
        </p:txBody>
      </p:sp>
      <p:sp>
        <p:nvSpPr>
          <p:cNvPr id="276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3200">
                <a:solidFill>
                  <a:srgbClr val="000000"/>
                </a:solidFill>
                <a:latin typeface="Calibri"/>
              </a:rPr>
              <a:t>As we understood pointer is an address which is a numeric value; therefore, we can perform arithmetic operations on a pointer just as we can a numeric value. There are four arithmetic operators that can be used on pointers: 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solidFill>
                  <a:srgbClr val="000000"/>
                </a:solidFill>
                <a:latin typeface="Calibri"/>
              </a:rPr>
              <a:t>++ 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//increment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solidFill>
                  <a:srgbClr val="000000"/>
                </a:solidFill>
                <a:latin typeface="Calibri"/>
              </a:rPr>
              <a:t>--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 //decrement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solidFill>
                  <a:srgbClr val="000000"/>
                </a:solidFill>
                <a:latin typeface="Calibri"/>
              </a:rPr>
              <a:t>+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 //addition 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3200">
                <a:solidFill>
                  <a:srgbClr val="000000"/>
                </a:solidFill>
                <a:latin typeface="Calibri"/>
              </a:rPr>
              <a:t>- </a:t>
            </a:r>
            <a:r>
              <a:rPr lang="en-IN" sz="3200">
                <a:solidFill>
                  <a:srgbClr val="000000"/>
                </a:solidFill>
                <a:latin typeface="Calibri"/>
              </a:rPr>
              <a:t> //subtraction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CustomShape 1"/>
          <p:cNvSpPr/>
          <p:nvPr/>
        </p:nvSpPr>
        <p:spPr>
          <a:xfrm>
            <a:off x="457200" y="274680"/>
            <a:ext cx="8228160" cy="730080"/>
          </a:xfrm>
          <a:prstGeom prst="rect">
            <a:avLst/>
          </a:prstGeom>
          <a:noFill/>
          <a:ln>
            <a:noFill/>
          </a:ln>
        </p:spPr>
      </p:sp>
      <p:sp>
        <p:nvSpPr>
          <p:cNvPr id="278" name="CustomShape 2"/>
          <p:cNvSpPr/>
          <p:nvPr/>
        </p:nvSpPr>
        <p:spPr>
          <a:xfrm>
            <a:off x="457200" y="1097280"/>
            <a:ext cx="8228160" cy="5027400"/>
          </a:xfrm>
          <a:prstGeom prst="rect">
            <a:avLst/>
          </a:prstGeom>
          <a:noFill/>
          <a:ln>
            <a:noFill/>
          </a:ln>
        </p:spPr>
      </p:sp>
      <p:sp>
        <p:nvSpPr>
          <p:cNvPr id="279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IN" sz="4400">
                <a:solidFill>
                  <a:srgbClr val="4b1f6f"/>
                </a:solidFill>
                <a:latin typeface="Arial"/>
              </a:rPr>
              <a:t>Pointer to Array</a:t>
            </a:r>
            <a:endParaRPr/>
          </a:p>
        </p:txBody>
      </p:sp>
      <p:sp>
        <p:nvSpPr>
          <p:cNvPr id="280" name="TextShape 4"/>
          <p:cNvSpPr txBox="1"/>
          <p:nvPr/>
        </p:nvSpPr>
        <p:spPr>
          <a:xfrm>
            <a:off x="457200" y="1604520"/>
            <a:ext cx="8229240" cy="451548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lang="en-IN" sz="2800">
                <a:latin typeface="Arial"/>
              </a:rPr>
              <a:t>Array is the collection of elements of a same data type.</a:t>
            </a:r>
            <a:endParaRPr/>
          </a:p>
          <a:p>
            <a:pPr>
              <a:lnSpc>
                <a:spcPct val="100000"/>
              </a:lnSpc>
            </a:pPr>
            <a:r>
              <a:rPr b="1" lang="en-IN" sz="2800">
                <a:latin typeface="Arial"/>
              </a:rPr>
              <a:t>Syntax to create Pointer to array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latin typeface="Arial"/>
              </a:rPr>
              <a:t>int a[5];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latin typeface="Arial"/>
              </a:rPr>
              <a:t>int *ptr;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latin typeface="Arial"/>
              </a:rPr>
              <a:t>ptr=&amp;a[0]   or  ptr=a;</a:t>
            </a: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